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AD1"/>
          </a:solidFill>
        </a:fill>
      </a:tcStyle>
    </a:wholeTbl>
    <a:band2H>
      <a:tcTxStyle b="def" i="def"/>
      <a:tcStyle>
        <a:tcBdr/>
        <a:fill>
          <a:solidFill>
            <a:srgbClr val="EFED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5D3"/>
          </a:solidFill>
        </a:fill>
      </a:tcStyle>
    </a:wholeTbl>
    <a:band2H>
      <a:tcTxStyle b="def" i="def"/>
      <a:tcStyle>
        <a:tcBdr/>
        <a:fill>
          <a:solidFill>
            <a:srgbClr val="EDEB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1CE"/>
          </a:solidFill>
        </a:fill>
      </a:tcStyle>
    </a:wholeTbl>
    <a:band2H>
      <a:tcTxStyle b="def" i="def"/>
      <a:tcStyle>
        <a:tcBdr/>
        <a:fill>
          <a:solidFill>
            <a:srgbClr val="EAEA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6629400" y="274638"/>
            <a:ext cx="1752600" cy="585152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722312" y="5486400"/>
            <a:ext cx="7659688" cy="1168400"/>
          </a:xfrm>
          <a:prstGeom prst="rect">
            <a:avLst/>
          </a:prstGeom>
        </p:spPr>
        <p:txBody>
          <a:bodyPr anchor="t"/>
          <a:lstStyle>
            <a:lvl1pPr>
              <a:defRPr cap="all" sz="36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722312" y="3852862"/>
            <a:ext cx="6135689" cy="163353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457200" y="1536191"/>
            <a:ext cx="3657600" cy="459029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78180" indent="-266700">
              <a:spcBef>
                <a:spcPts val="600"/>
              </a:spcBef>
              <a:defRPr sz="2800"/>
            </a:lvl2pPr>
            <a:lvl3pPr marL="1097279" indent="-320039">
              <a:spcBef>
                <a:spcPts val="600"/>
              </a:spcBef>
              <a:defRPr sz="2800"/>
            </a:lvl3pPr>
            <a:lvl4pPr marL="1407160" indent="-355600">
              <a:spcBef>
                <a:spcPts val="600"/>
              </a:spcBef>
              <a:defRPr sz="2800"/>
            </a:lvl4pPr>
            <a:lvl5pPr marL="1681479" indent="-355599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457200" y="1535112"/>
            <a:ext cx="3657600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37302A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37302A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37302A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37302A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37302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/>
          <p:nvPr>
            <p:ph type="body" sz="quarter" idx="13"/>
          </p:nvPr>
        </p:nvSpPr>
        <p:spPr>
          <a:xfrm>
            <a:off x="4419600" y="1535112"/>
            <a:ext cx="3657600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37302A"/>
                </a:solidFill>
              </a:defRPr>
            </a:pP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304800" y="5495544"/>
            <a:ext cx="7772401" cy="594361"/>
          </a:xfrm>
          <a:prstGeom prst="rect">
            <a:avLst/>
          </a:prstGeom>
        </p:spPr>
        <p:txBody>
          <a:bodyPr anchor="b"/>
          <a:lstStyle>
            <a:lvl1pPr algn="ctr">
              <a:defRPr b="1" sz="22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301752" y="5495278"/>
            <a:ext cx="7772401" cy="594627"/>
          </a:xfrm>
          <a:prstGeom prst="rect">
            <a:avLst/>
          </a:prstGeom>
        </p:spPr>
        <p:txBody>
          <a:bodyPr anchor="b"/>
          <a:lstStyle>
            <a:lvl1pPr algn="ctr">
              <a:defRPr b="1" sz="22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Picture Placeholder 2"/>
          <p:cNvSpPr/>
          <p:nvPr>
            <p:ph type="pic" idx="13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301752" y="6096000"/>
            <a:ext cx="7772401" cy="6126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373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600" u="none">
          <a:ln>
            <a:noFill/>
          </a:ln>
          <a:solidFill>
            <a:srgbClr val="37302A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3429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62940" marR="0" indent="-25145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56639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65885" marR="0" indent="-3143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85108" marR="0" indent="-35922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84186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02474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207623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39050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8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ctrTitle"/>
          </p:nvPr>
        </p:nvSpPr>
        <p:spPr>
          <a:xfrm>
            <a:off x="107503" y="4292372"/>
            <a:ext cx="8352930" cy="1080844"/>
          </a:xfrm>
          <a:prstGeom prst="rect">
            <a:avLst/>
          </a:prstGeom>
        </p:spPr>
        <p:txBody>
          <a:bodyPr/>
          <a:lstStyle>
            <a:lvl1pPr algn="ctr">
              <a:defRPr b="1" sz="4200"/>
            </a:lvl1pPr>
          </a:lstStyle>
          <a:p>
            <a:pPr/>
            <a:r>
              <a:t>Electrocution of Raptors</a:t>
            </a:r>
          </a:p>
        </p:txBody>
      </p:sp>
      <p:sp>
        <p:nvSpPr>
          <p:cNvPr id="114" name="Subtitle 2"/>
          <p:cNvSpPr txBox="1"/>
          <p:nvPr>
            <p:ph type="subTitle" sz="quarter" idx="1"/>
          </p:nvPr>
        </p:nvSpPr>
        <p:spPr>
          <a:xfrm>
            <a:off x="1859934" y="6021287"/>
            <a:ext cx="4848068" cy="441176"/>
          </a:xfrm>
          <a:prstGeom prst="rect">
            <a:avLst/>
          </a:prstGeom>
        </p:spPr>
        <p:txBody>
          <a:bodyPr/>
          <a:lstStyle/>
          <a:p>
            <a:pPr algn="ctr">
              <a:defRPr sz="1200"/>
            </a:pPr>
            <a:r>
              <a:t>         </a:t>
            </a:r>
            <a:r>
              <a:rPr sz="1800"/>
              <a:t>www.schoollinksprogramme.org</a:t>
            </a:r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51" y="1196751"/>
            <a:ext cx="3600401" cy="3307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xfrm>
            <a:off x="7267" y="0"/>
            <a:ext cx="8317794" cy="8103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How  are raptors electrocuted?</a:t>
            </a:r>
          </a:p>
        </p:txBody>
      </p:sp>
      <p:sp>
        <p:nvSpPr>
          <p:cNvPr id="166" name="Content Placeholder 2"/>
          <p:cNvSpPr txBox="1"/>
          <p:nvPr>
            <p:ph type="body" sz="quarter" idx="1"/>
          </p:nvPr>
        </p:nvSpPr>
        <p:spPr>
          <a:xfrm>
            <a:off x="4955371" y="620687"/>
            <a:ext cx="3361185" cy="250042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round/>
          </a:ln>
        </p:spPr>
        <p:txBody>
          <a:bodyPr/>
          <a:lstStyle/>
          <a:p>
            <a:pPr marL="0" indent="114300">
              <a:spcBef>
                <a:spcPts val="400"/>
              </a:spcBef>
              <a:buSzTx/>
              <a:buNone/>
              <a:defRPr sz="2000"/>
            </a:pPr>
            <a:r>
              <a:t>Electrocution occurs when a raptor perches on the metal cross arm and touches a live wire with its wing</a:t>
            </a:r>
          </a:p>
          <a:p>
            <a:pPr marL="0" indent="114300">
              <a:spcBef>
                <a:spcPts val="400"/>
              </a:spcBef>
              <a:buSzTx/>
              <a:buNone/>
              <a:defRPr sz="2000"/>
            </a:pPr>
            <a:r>
              <a:t>The metal cross arm is a good conductor of electricity. The bird is killed instantly</a:t>
            </a:r>
          </a:p>
        </p:txBody>
      </p:sp>
      <p:pic>
        <p:nvPicPr>
          <p:cNvPr id="16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8345" t="22640" r="38685" b="38680"/>
          <a:stretch>
            <a:fillRect/>
          </a:stretch>
        </p:blipFill>
        <p:spPr>
          <a:xfrm>
            <a:off x="2021303" y="620687"/>
            <a:ext cx="3014792" cy="2500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8657" t="35801" r="35373" b="23240"/>
          <a:stretch>
            <a:fillRect/>
          </a:stretch>
        </p:blipFill>
        <p:spPr>
          <a:xfrm>
            <a:off x="5036094" y="3356991"/>
            <a:ext cx="3281698" cy="206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Content Placeholder 2"/>
          <p:cNvSpPr txBox="1"/>
          <p:nvPr/>
        </p:nvSpPr>
        <p:spPr>
          <a:xfrm>
            <a:off x="5036094" y="5424034"/>
            <a:ext cx="3281698" cy="105537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indent="114300">
              <a:spcBef>
                <a:spcPts val="400"/>
              </a:spcBef>
              <a:defRPr sz="2000"/>
            </a:lvl1pPr>
          </a:lstStyle>
          <a:p>
            <a:pPr/>
            <a:r>
              <a:t>Electrocution occurs when a raptor touches two wires at the same time</a:t>
            </a:r>
          </a:p>
        </p:txBody>
      </p:sp>
      <p:pic>
        <p:nvPicPr>
          <p:cNvPr id="17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0" t="0" r="0" b="23675"/>
          <a:stretch>
            <a:fillRect/>
          </a:stretch>
        </p:blipFill>
        <p:spPr>
          <a:xfrm>
            <a:off x="247002" y="4379586"/>
            <a:ext cx="4108451" cy="208889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ontent Placeholder 2"/>
          <p:cNvSpPr txBox="1"/>
          <p:nvPr/>
        </p:nvSpPr>
        <p:spPr>
          <a:xfrm>
            <a:off x="247002" y="3329637"/>
            <a:ext cx="4112968" cy="105537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indent="114300">
              <a:spcBef>
                <a:spcPts val="400"/>
              </a:spcBef>
            </a:lvl1pPr>
          </a:lstStyle>
          <a:p>
            <a:pPr/>
            <a:r>
              <a:t>Raptors like to perch on  top of the poles. This one was electrocuted when it touched the live wire with its wing</a:t>
            </a:r>
          </a:p>
        </p:txBody>
      </p:sp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5808" y="49186"/>
            <a:ext cx="8450034" cy="555976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 3"/>
          <p:cNvSpPr/>
          <p:nvPr/>
        </p:nvSpPr>
        <p:spPr>
          <a:xfrm>
            <a:off x="-47708" y="5424034"/>
            <a:ext cx="8464520" cy="14339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4"/>
      <p:bldP build="whole" bldLvl="1" animBg="1" rev="0" advAuto="0" spid="168" grpId="3"/>
      <p:bldP build="whole" bldLvl="1" animBg="1" rev="0" advAuto="0" spid="170" grpId="5"/>
      <p:bldP build="whole" bldLvl="1" animBg="1" rev="0" advAuto="0" spid="171" grpId="6"/>
      <p:bldP build="whole" bldLvl="1" animBg="1" rev="0" advAuto="0" spid="172" grpId="7"/>
      <p:bldP build="whole" bldLvl="1" animBg="1" rev="0" advAuto="0" spid="173" grpId="8"/>
      <p:bldP build="p" bldLvl="5" animBg="1" rev="0" advAuto="0" spid="166" grpId="2"/>
      <p:bldP build="whole" bldLvl="1" animBg="1" rev="0" advAuto="0" spid="1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179512" y="274638"/>
            <a:ext cx="7897687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Mongolian dangerous power lines</a:t>
            </a:r>
          </a:p>
        </p:txBody>
      </p:sp>
      <p:sp>
        <p:nvSpPr>
          <p:cNvPr id="176" name="Content Placeholder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114300">
              <a:buSzTx/>
              <a:buNone/>
            </a:pP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221" y="1484783"/>
            <a:ext cx="8028386" cy="4324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1332012"/>
            <a:ext cx="8082214" cy="538814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le 1"/>
          <p:cNvSpPr txBox="1"/>
          <p:nvPr>
            <p:ph type="title"/>
          </p:nvPr>
        </p:nvSpPr>
        <p:spPr>
          <a:xfrm>
            <a:off x="251520" y="274638"/>
            <a:ext cx="7825679" cy="1143001"/>
          </a:xfrm>
          <a:prstGeom prst="rect">
            <a:avLst/>
          </a:prstGeom>
        </p:spPr>
        <p:txBody>
          <a:bodyPr/>
          <a:lstStyle/>
          <a:p>
            <a:pPr/>
            <a:r>
              <a:t>Preventing raptor electrocution</a:t>
            </a:r>
          </a:p>
        </p:txBody>
      </p:sp>
      <p:sp>
        <p:nvSpPr>
          <p:cNvPr id="181" name="Content Placeholder 2"/>
          <p:cNvSpPr txBox="1"/>
          <p:nvPr>
            <p:ph type="body" sz="quarter" idx="1"/>
          </p:nvPr>
        </p:nvSpPr>
        <p:spPr>
          <a:xfrm>
            <a:off x="2987824" y="1914343"/>
            <a:ext cx="3649217" cy="15841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/>
            <a:r>
              <a:t>In Mongolia, scientists are working with power companies to solve this 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251520" y="274638"/>
            <a:ext cx="7825679" cy="1143001"/>
          </a:xfrm>
          <a:prstGeom prst="rect">
            <a:avLst/>
          </a:prstGeom>
        </p:spPr>
        <p:txBody>
          <a:bodyPr/>
          <a:lstStyle/>
          <a:p>
            <a:pPr/>
            <a:r>
              <a:t>Preventing raptor electrocution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9520183" y="-490524"/>
            <a:ext cx="4009257" cy="4800601"/>
          </a:xfrm>
          <a:prstGeom prst="rect">
            <a:avLst/>
          </a:prstGeom>
        </p:spPr>
        <p:txBody>
          <a:bodyPr/>
          <a:lstStyle/>
          <a:p>
            <a:pPr/>
            <a:r>
              <a:t>Spikes , brushes  and rotating mirrors were installed on cross arm</a:t>
            </a:r>
          </a:p>
          <a:p>
            <a:pPr/>
            <a:r>
              <a:t>Plastic covers put on live wires</a:t>
            </a:r>
          </a:p>
          <a:p>
            <a:pPr/>
            <a:r>
              <a:t>Changing pin insulator mounts to prevent raptors perching on pole</a:t>
            </a:r>
          </a:p>
        </p:txBody>
      </p:sp>
      <p:pic>
        <p:nvPicPr>
          <p:cNvPr id="18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0290" r="0" b="0"/>
          <a:stretch>
            <a:fillRect/>
          </a:stretch>
        </p:blipFill>
        <p:spPr>
          <a:xfrm>
            <a:off x="4401294" y="1453264"/>
            <a:ext cx="3816425" cy="2567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071" y="1453264"/>
            <a:ext cx="3995937" cy="2622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497012" y="4310076"/>
            <a:ext cx="4497012" cy="2986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13011" t="11717" r="0" b="0"/>
          <a:stretch>
            <a:fillRect/>
          </a:stretch>
        </p:blipFill>
        <p:spPr>
          <a:xfrm>
            <a:off x="4401295" y="4310076"/>
            <a:ext cx="3690157" cy="2496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l="4408" t="22957" r="27365" b="0"/>
          <a:stretch>
            <a:fillRect/>
          </a:stretch>
        </p:blipFill>
        <p:spPr>
          <a:xfrm>
            <a:off x="9749527" y="5118138"/>
            <a:ext cx="3779913" cy="2834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Box 8"/>
          <p:cNvSpPr txBox="1"/>
          <p:nvPr/>
        </p:nvSpPr>
        <p:spPr>
          <a:xfrm>
            <a:off x="172072" y="4509120"/>
            <a:ext cx="3995936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To try and prevent raptors perching on the cross arm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Spikes  were fitted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Brushes were fitted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Rotating mirrors attached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>
              <a:defRPr b="1">
                <a:solidFill>
                  <a:srgbClr val="C00000"/>
                </a:solidFill>
              </a:defRPr>
            </a:pPr>
            <a:r>
              <a:t>Scientists found that spikes are the best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6" grpId="3"/>
      <p:bldP build="p" bldLvl="5" animBg="1" rev="0" advAuto="0" spid="190" grpId="1"/>
      <p:bldP build="whole" bldLvl="1" animBg="1" rev="0" advAuto="0" spid="18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251520" y="274638"/>
            <a:ext cx="7825679" cy="1143001"/>
          </a:xfrm>
          <a:prstGeom prst="rect">
            <a:avLst/>
          </a:prstGeom>
        </p:spPr>
        <p:txBody>
          <a:bodyPr/>
          <a:lstStyle/>
          <a:p>
            <a:pPr/>
            <a:r>
              <a:t>Preventing raptor electrocution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871" y="1323255"/>
            <a:ext cx="4497013" cy="2986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4408" t="22957" r="27365" b="0"/>
          <a:stretch>
            <a:fillRect/>
          </a:stretch>
        </p:blipFill>
        <p:spPr>
          <a:xfrm>
            <a:off x="539552" y="3700249"/>
            <a:ext cx="3779912" cy="2834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8"/>
          <p:cNvSpPr txBox="1"/>
          <p:nvPr/>
        </p:nvSpPr>
        <p:spPr>
          <a:xfrm>
            <a:off x="172071" y="1323255"/>
            <a:ext cx="3031777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Plastic covers were put over electric cables to prevent raptors touching the live wires</a:t>
            </a:r>
          </a:p>
          <a:p>
            <a:pPr/>
          </a:p>
          <a:p>
            <a:pPr/>
            <a:r>
              <a:t>This method is very expensive</a:t>
            </a:r>
          </a:p>
        </p:txBody>
      </p:sp>
      <p:sp>
        <p:nvSpPr>
          <p:cNvPr id="196" name="TextBox 5"/>
          <p:cNvSpPr txBox="1"/>
          <p:nvPr/>
        </p:nvSpPr>
        <p:spPr>
          <a:xfrm>
            <a:off x="4499991" y="4653136"/>
            <a:ext cx="341689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Changing pin insulator mounts  can prevent raptors perching on pole</a:t>
            </a:r>
          </a:p>
        </p:txBody>
      </p:sp>
      <p:sp>
        <p:nvSpPr>
          <p:cNvPr id="197" name="Right Arrow 6"/>
          <p:cNvSpPr/>
          <p:nvPr/>
        </p:nvSpPr>
        <p:spPr>
          <a:xfrm>
            <a:off x="1650889" y="4422302"/>
            <a:ext cx="1083841" cy="4616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73684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p" bldLvl="5" animBg="1" rev="0" advAuto="0" spid="195" grpId="1"/>
      <p:bldP build="whole" bldLvl="1" animBg="1" rev="0" advAuto="0" spid="196" grpId="4"/>
      <p:bldP build="whole" bldLvl="1" animBg="1" rev="0" advAuto="0" spid="197" grpId="5"/>
      <p:bldP build="whole" bldLvl="1" animBg="1" rev="0" advAuto="0" spid="19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4611" t="0" r="17395" b="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4"/>
          <p:cNvSpPr txBox="1"/>
          <p:nvPr/>
        </p:nvSpPr>
        <p:spPr>
          <a:xfrm>
            <a:off x="683567" y="2852935"/>
            <a:ext cx="5040562" cy="9296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One of the biggest problems  in Mongolia for Saker falcons is electrocution. Every year 4000 Saker falcons are electrocuted on power lines </a:t>
            </a:r>
          </a:p>
        </p:txBody>
      </p:sp>
      <p:sp>
        <p:nvSpPr>
          <p:cNvPr id="203" name="TextBox 5"/>
          <p:cNvSpPr txBox="1"/>
          <p:nvPr/>
        </p:nvSpPr>
        <p:spPr>
          <a:xfrm>
            <a:off x="3635895" y="404664"/>
            <a:ext cx="5220073" cy="6502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Mitigation can prevent bird death or reduce the number of Saker Falcons killed on power lines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whole" bldLvl="1" animBg="1" rev="0" advAuto="0" spid="20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-3492897" y="7533455"/>
            <a:ext cx="7620001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TextBox 4"/>
          <p:cNvSpPr txBox="1"/>
          <p:nvPr/>
        </p:nvSpPr>
        <p:spPr>
          <a:xfrm>
            <a:off x="611560" y="548679"/>
            <a:ext cx="7344817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What next ?</a:t>
            </a:r>
            <a:br/>
            <a:r>
              <a:rPr>
                <a:solidFill>
                  <a:srgbClr val="0070C0"/>
                </a:solidFill>
              </a:rPr>
              <a:t>Complete the Student Worksheet on Raptor Electrocution</a:t>
            </a:r>
            <a:br>
              <a:rPr>
                <a:solidFill>
                  <a:srgbClr val="0070C0"/>
                </a:solidFill>
              </a:rPr>
            </a:br>
            <a:r>
              <a:rPr>
                <a:solidFill>
                  <a:srgbClr val="0070C0"/>
                </a:solidFill>
              </a:rPr>
              <a:t>Try out the  Raptor Electrocution student activity game</a:t>
            </a:r>
          </a:p>
        </p:txBody>
      </p:sp>
      <p:pic>
        <p:nvPicPr>
          <p:cNvPr id="207" name="IAF logo - no white around circle.png" descr="IAF logo - no white around circ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154" y="2374356"/>
            <a:ext cx="2199547" cy="210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7827" y="2821544"/>
            <a:ext cx="2199546" cy="121491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1"/>
          <p:cNvSpPr txBox="1"/>
          <p:nvPr/>
        </p:nvSpPr>
        <p:spPr>
          <a:xfrm>
            <a:off x="457200" y="4745037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defRPr spc="-100" sz="2400">
                <a:solidFill>
                  <a:srgbClr val="37302A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Written by Nicola Dixon, Mohamed bin Zayed Falconry &amp; Desert Physiognomy School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Raptor Mortality</a:t>
            </a:r>
          </a:p>
        </p:txBody>
      </p:sp>
      <p:sp>
        <p:nvSpPr>
          <p:cNvPr id="118" name="Content Placeholder 2"/>
          <p:cNvSpPr txBox="1"/>
          <p:nvPr>
            <p:ph type="body" sz="half" idx="1"/>
          </p:nvPr>
        </p:nvSpPr>
        <p:spPr>
          <a:xfrm>
            <a:off x="4572000" y="1600200"/>
            <a:ext cx="3505200" cy="4800600"/>
          </a:xfrm>
          <a:prstGeom prst="rect">
            <a:avLst/>
          </a:prstGeom>
        </p:spPr>
        <p:txBody>
          <a:bodyPr/>
          <a:lstStyle/>
          <a:p>
            <a:pPr/>
            <a:r>
              <a:t>Thousands of raptors are electrocuted on poorly insulated and badly designed power lines and poles each year </a:t>
            </a:r>
          </a:p>
          <a:p>
            <a:pPr marL="0" indent="114300">
              <a:buSzTx/>
              <a:buNone/>
            </a:pPr>
          </a:p>
          <a:p>
            <a:pPr/>
            <a:r>
              <a:t>Electrocution on power lines is a major cause of death for Mongolian Saker Falcons</a:t>
            </a: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77" y="1988840"/>
            <a:ext cx="3615239" cy="307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 rot="16200000">
            <a:off x="-73472" y="2020052"/>
            <a:ext cx="4858207" cy="364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2"/>
      <p:bldP build="whole" bldLvl="1" animBg="1" rev="0" advAuto="0" spid="120" grpId="3"/>
      <p:bldP build="p" bldLvl="1" animBg="1" rev="0" advAuto="0" spid="1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Electric shock</a:t>
            </a:r>
          </a:p>
        </p:txBody>
      </p:sp>
      <p:sp>
        <p:nvSpPr>
          <p:cNvPr id="123" name="Content Placeholder 2"/>
          <p:cNvSpPr txBox="1"/>
          <p:nvPr>
            <p:ph type="body" sz="half" idx="1"/>
          </p:nvPr>
        </p:nvSpPr>
        <p:spPr>
          <a:xfrm>
            <a:off x="4499991" y="1600200"/>
            <a:ext cx="3577209" cy="4800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If you touch a live uninsulated wire or object,  you sometimes feel a shock. </a:t>
            </a:r>
          </a:p>
          <a:p>
            <a:pPr>
              <a:lnSpc>
                <a:spcPct val="90000"/>
              </a:lnSpc>
            </a:pPr>
            <a:r>
              <a:t>This is actually the electrons travelling from the object through your body and into the ground.</a:t>
            </a:r>
          </a:p>
          <a:p>
            <a:pPr>
              <a:lnSpc>
                <a:spcPct val="90000"/>
              </a:lnSpc>
            </a:pPr>
            <a:r>
              <a:t>Electric shock occurs when the body becomes part of an electric circuit</a:t>
            </a:r>
          </a:p>
          <a:p>
            <a:pPr>
              <a:lnSpc>
                <a:spcPct val="90000"/>
              </a:lnSpc>
            </a:pPr>
            <a:r>
              <a:t>Electric current enters the body at one point and leaves at another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562" y="1988840"/>
            <a:ext cx="2912359" cy="303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562" y="1264314"/>
            <a:ext cx="2912360" cy="448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ectangle 3"/>
          <p:cNvSpPr/>
          <p:nvPr/>
        </p:nvSpPr>
        <p:spPr>
          <a:xfrm>
            <a:off x="395535" y="1246801"/>
            <a:ext cx="3456387" cy="51845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927" y="2852935"/>
            <a:ext cx="2895601" cy="158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940" y="2269052"/>
            <a:ext cx="3316288" cy="3140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  <p:bldP build="p" bldLvl="1" animBg="1" rev="0" advAuto="0" spid="123" grpId="1"/>
      <p:bldP build="whole" bldLvl="1" animBg="1" rev="0" advAuto="0" spid="126" grpId="4"/>
      <p:bldP build="whole" bldLvl="1" animBg="1" rev="0" advAuto="0" spid="127" grpId="5"/>
      <p:bldP build="whole" bldLvl="1" animBg="1" rev="0" advAuto="0" spid="128" grpId="6"/>
      <p:bldP build="whole" bldLvl="1" animBg="1" rev="0" advAuto="0" spid="12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Electrocution</a:t>
            </a:r>
          </a:p>
        </p:txBody>
      </p:sp>
      <p:sp>
        <p:nvSpPr>
          <p:cNvPr id="131" name="Content Placeholder 2"/>
          <p:cNvSpPr txBox="1"/>
          <p:nvPr>
            <p:ph type="body" sz="half" idx="1"/>
          </p:nvPr>
        </p:nvSpPr>
        <p:spPr>
          <a:xfrm>
            <a:off x="4788024" y="1600200"/>
            <a:ext cx="3289176" cy="4800600"/>
          </a:xfrm>
          <a:prstGeom prst="rect">
            <a:avLst/>
          </a:prstGeom>
        </p:spPr>
        <p:txBody>
          <a:bodyPr/>
          <a:lstStyle/>
          <a:p>
            <a:pPr/>
            <a:r>
              <a:t>A severe electric shock can cause the heart to stop</a:t>
            </a:r>
          </a:p>
          <a:p>
            <a:pPr/>
          </a:p>
          <a:p>
            <a:pPr/>
            <a:r>
              <a:t>If the electric voltage is high the body can be literally cooked and can sometimes explode</a:t>
            </a:r>
          </a:p>
          <a:p>
            <a:pPr/>
          </a:p>
          <a:p>
            <a:pPr/>
            <a:r>
              <a:t>Death by electric shock is called ELECTROCUTION</a:t>
            </a: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2032099"/>
            <a:ext cx="1847851" cy="246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2056379"/>
            <a:ext cx="4211961" cy="3158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0" t="0" r="1244" b="0"/>
          <a:stretch>
            <a:fillRect/>
          </a:stretch>
        </p:blipFill>
        <p:spPr>
          <a:xfrm>
            <a:off x="179511" y="2016066"/>
            <a:ext cx="4265714" cy="3239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3" grpId="3"/>
      <p:bldP build="whole" bldLvl="1" animBg="1" rev="0" advAuto="0" spid="134" grpId="4"/>
      <p:bldP build="p" bldLvl="1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Electricity Conductors </a:t>
            </a:r>
          </a:p>
        </p:txBody>
      </p:sp>
      <p:sp>
        <p:nvSpPr>
          <p:cNvPr id="137" name="TextBox 4"/>
          <p:cNvSpPr txBox="1"/>
          <p:nvPr/>
        </p:nvSpPr>
        <p:spPr>
          <a:xfrm>
            <a:off x="539551" y="1340767"/>
            <a:ext cx="7632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To understand how raptors are electrocuted on power lines, you need to know about  </a:t>
            </a:r>
            <a:r>
              <a:rPr b="1">
                <a:solidFill>
                  <a:srgbClr val="C00000"/>
                </a:solidFill>
              </a:rPr>
              <a:t>CONDUCTORS </a:t>
            </a:r>
            <a:r>
              <a:t>&amp; </a:t>
            </a:r>
            <a:r>
              <a:rPr b="1">
                <a:solidFill>
                  <a:srgbClr val="0070C0"/>
                </a:solidFill>
              </a:rPr>
              <a:t>INSULATORS</a:t>
            </a:r>
          </a:p>
        </p:txBody>
      </p:sp>
      <p:sp>
        <p:nvSpPr>
          <p:cNvPr id="138" name="TextBox 5"/>
          <p:cNvSpPr txBox="1"/>
          <p:nvPr/>
        </p:nvSpPr>
        <p:spPr>
          <a:xfrm>
            <a:off x="539551" y="2360041"/>
            <a:ext cx="6984777" cy="48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t>CONDUCTORS</a:t>
            </a:r>
            <a:r>
              <a:rPr b="0">
                <a:solidFill>
                  <a:srgbClr val="000000"/>
                </a:solidFill>
              </a:rPr>
              <a:t> of Electricity</a:t>
            </a:r>
            <a:endParaRPr b="0">
              <a:solidFill>
                <a:srgbClr val="000000"/>
              </a:solidFill>
            </a:endParaRPr>
          </a:p>
          <a:p>
            <a:pPr/>
            <a:r>
              <a:t>Substances  which </a:t>
            </a:r>
            <a:r>
              <a:rPr u="sng"/>
              <a:t>allow</a:t>
            </a:r>
            <a:r>
              <a:t> electricity to pass through them are called  </a:t>
            </a:r>
            <a:r>
              <a:rPr>
                <a:solidFill>
                  <a:srgbClr val="C00000"/>
                </a:solidFill>
              </a:rPr>
              <a:t>conductors</a:t>
            </a:r>
            <a:r>
              <a:t>. </a:t>
            </a:r>
          </a:p>
          <a:p>
            <a:pPr/>
          </a:p>
          <a:p>
            <a:pPr/>
            <a:r>
              <a:t>Silver, Gold, Copper, Aluminium, Platinum, Water,</a:t>
            </a:r>
          </a:p>
          <a:p>
            <a:pPr/>
            <a:r>
              <a:t>People and Animals &amp;Trees</a:t>
            </a:r>
          </a:p>
          <a:p>
            <a:pPr/>
          </a:p>
          <a:p>
            <a:pPr/>
            <a:r>
              <a:t>Electricity will always take the shortest path to the ground. Your body is 60% water and that makes you a good conductor of electricity.</a:t>
            </a:r>
          </a:p>
          <a:p>
            <a:pPr/>
          </a:p>
          <a:p>
            <a:pPr/>
            <a:r>
              <a:t>If a power line has  fallen on a tree and you touch the tree you become the path or conductor to the ground and could get electrocuted.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9924" y="2852935"/>
            <a:ext cx="752476" cy="236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3"/>
      <p:bldP build="p" bldLvl="5" animBg="1" rev="0" advAuto="0" spid="138" grpId="2"/>
      <p:bldP build="whole" bldLvl="1" animBg="1" rev="0" advAuto="0"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Electricity Insulators</a:t>
            </a:r>
          </a:p>
        </p:txBody>
      </p:sp>
      <p:sp>
        <p:nvSpPr>
          <p:cNvPr id="142" name="TextBox 4"/>
          <p:cNvSpPr txBox="1"/>
          <p:nvPr/>
        </p:nvSpPr>
        <p:spPr>
          <a:xfrm>
            <a:off x="611560" y="1340767"/>
            <a:ext cx="7416825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</a:defRPr>
            </a:pPr>
            <a:r>
              <a:t>INSULATORS</a:t>
            </a:r>
            <a:r>
              <a:rPr b="0">
                <a:solidFill>
                  <a:srgbClr val="000000"/>
                </a:solidFill>
              </a:rPr>
              <a:t> of Electricity</a:t>
            </a:r>
            <a:endParaRPr b="0">
              <a:solidFill>
                <a:srgbClr val="000000"/>
              </a:solidFill>
            </a:endParaRPr>
          </a:p>
          <a:p>
            <a:pPr/>
          </a:p>
          <a:p>
            <a:pPr/>
            <a:r>
              <a:t>Substances  which </a:t>
            </a:r>
            <a:r>
              <a:rPr u="sng"/>
              <a:t>do not allow </a:t>
            </a:r>
            <a:r>
              <a:t>electricity to pass through them are called </a:t>
            </a:r>
            <a:r>
              <a:rPr>
                <a:solidFill>
                  <a:srgbClr val="0070C0"/>
                </a:solidFill>
              </a:rPr>
              <a:t>insulators. </a:t>
            </a:r>
            <a:endParaRPr>
              <a:solidFill>
                <a:srgbClr val="0070C0"/>
              </a:solidFill>
            </a:endParaRPr>
          </a:p>
          <a:p>
            <a:pPr>
              <a:defRPr>
                <a:solidFill>
                  <a:srgbClr val="0070C0"/>
                </a:solidFill>
              </a:defRPr>
            </a:pPr>
          </a:p>
          <a:p>
            <a:pPr/>
            <a:r>
              <a:t>Such as plastic, rubber, Glass, Porcelain, Plastic &amp; Rubber</a:t>
            </a:r>
          </a:p>
          <a:p>
            <a:pPr/>
          </a:p>
          <a:p>
            <a:pPr/>
            <a:r>
              <a:t>The rubber or plastic on an electrical cord provides an insulator for the wires. </a:t>
            </a:r>
          </a:p>
          <a:p>
            <a:pPr/>
          </a:p>
          <a:p>
            <a:pPr/>
            <a:r>
              <a:t>By covering the wires, the electricity cannot go through the rubber and is forced to follow the path on the aluminium or copper wires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4941168"/>
            <a:ext cx="3581401" cy="127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2919" y="4984029"/>
            <a:ext cx="3848101" cy="1190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4" grpId="3"/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power lines 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4925" t="13000" r="16269" b="6562"/>
          <a:stretch>
            <a:fillRect/>
          </a:stretch>
        </p:blipFill>
        <p:spPr>
          <a:xfrm>
            <a:off x="755575" y="1327828"/>
            <a:ext cx="6569897" cy="474077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5"/>
          <p:cNvSpPr txBox="1"/>
          <p:nvPr/>
        </p:nvSpPr>
        <p:spPr>
          <a:xfrm>
            <a:off x="251520" y="6091792"/>
            <a:ext cx="859198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Transmission lines are safe for birds because they are well insulated</a:t>
            </a:r>
          </a:p>
        </p:txBody>
      </p:sp>
      <p:sp>
        <p:nvSpPr>
          <p:cNvPr id="149" name="TextBox 6"/>
          <p:cNvSpPr txBox="1"/>
          <p:nvPr/>
        </p:nvSpPr>
        <p:spPr>
          <a:xfrm>
            <a:off x="1056600" y="1988840"/>
            <a:ext cx="2979749" cy="12979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Insulators used for high-voltage power transmission are made from glass or porcelain and are covered with a smooth glaze to shed water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7" grpId="1"/>
      <p:bldP build="whole" bldLvl="1" animBg="1" rev="0" advAuto="0" spid="14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Distribution power lines</a:t>
            </a:r>
          </a:p>
        </p:txBody>
      </p:sp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5625" t="9333" r="15417" b="7269"/>
          <a:stretch>
            <a:fillRect/>
          </a:stretch>
        </p:blipFill>
        <p:spPr>
          <a:xfrm>
            <a:off x="481608" y="1340768"/>
            <a:ext cx="7219951" cy="53911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6"/>
          <p:cNvSpPr txBox="1"/>
          <p:nvPr/>
        </p:nvSpPr>
        <p:spPr>
          <a:xfrm>
            <a:off x="2123727" y="1772816"/>
            <a:ext cx="172819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Electricity travels along the wire cables</a:t>
            </a:r>
          </a:p>
        </p:txBody>
      </p:sp>
      <p:sp>
        <p:nvSpPr>
          <p:cNvPr id="154" name="TextBox 7"/>
          <p:cNvSpPr txBox="1"/>
          <p:nvPr/>
        </p:nvSpPr>
        <p:spPr>
          <a:xfrm>
            <a:off x="4860032" y="1399460"/>
            <a:ext cx="2448273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This is an insulation pin made of porcelain. This stops the electrified wire cable touching the METAL cross arm</a:t>
            </a:r>
          </a:p>
        </p:txBody>
      </p:sp>
      <p:sp>
        <p:nvSpPr>
          <p:cNvPr id="155" name="TextBox 8"/>
          <p:cNvSpPr txBox="1"/>
          <p:nvPr/>
        </p:nvSpPr>
        <p:spPr>
          <a:xfrm>
            <a:off x="1475655" y="3882132"/>
            <a:ext cx="18002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pPr/>
            <a:r>
              <a:t>This cross arm is METAL. </a:t>
            </a:r>
          </a:p>
        </p:txBody>
      </p:sp>
      <p:sp>
        <p:nvSpPr>
          <p:cNvPr id="156" name="TextBox 9"/>
          <p:cNvSpPr txBox="1"/>
          <p:nvPr/>
        </p:nvSpPr>
        <p:spPr>
          <a:xfrm>
            <a:off x="4860032" y="4797152"/>
            <a:ext cx="244827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pPr/>
            <a:r>
              <a:t>The pole is made of CONCRETE with a METAL core</a:t>
            </a:r>
          </a:p>
        </p:txBody>
      </p:sp>
      <p:sp>
        <p:nvSpPr>
          <p:cNvPr id="157" name="TextBox 11"/>
          <p:cNvSpPr txBox="1"/>
          <p:nvPr/>
        </p:nvSpPr>
        <p:spPr>
          <a:xfrm>
            <a:off x="755576" y="4797152"/>
            <a:ext cx="2232249" cy="15646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Distribution lines can kill birds if they are poorly insulated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5"/>
      <p:bldP build="whole" bldLvl="1" animBg="1" rev="0" advAuto="0" spid="154" grpId="2"/>
      <p:bldP build="whole" bldLvl="1" animBg="1" rev="0" advAuto="0" spid="153" grpId="1"/>
      <p:bldP build="whole" bldLvl="1" animBg="1" rev="0" advAuto="0" spid="155" grpId="3"/>
      <p:bldP build="whole" bldLvl="1" animBg="1" rev="0" advAuto="0" spid="15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251520" y="274638"/>
            <a:ext cx="7825679" cy="1143001"/>
          </a:xfrm>
          <a:prstGeom prst="rect">
            <a:avLst/>
          </a:prstGeom>
        </p:spPr>
        <p:txBody>
          <a:bodyPr/>
          <a:lstStyle/>
          <a:p>
            <a:pPr/>
            <a:r>
              <a:t>Why do raptors perch on poles?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804863" y="-346075"/>
            <a:ext cx="10753726" cy="7550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ontent Placeholder 2"/>
          <p:cNvSpPr txBox="1"/>
          <p:nvPr>
            <p:ph type="body" sz="half" idx="1"/>
          </p:nvPr>
        </p:nvSpPr>
        <p:spPr>
          <a:xfrm>
            <a:off x="5494783" y="476672"/>
            <a:ext cx="3649217" cy="48006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  <a:r>
              <a:t>Many birds, especially raptors, use electricity poles to perch on</a:t>
            </a:r>
          </a:p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</a:p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  <a:r>
              <a:t>This gives the bird a good vantage point for hunting</a:t>
            </a:r>
          </a:p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</a:p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  <a:r>
              <a:t>This mainly happens in open habitat where there are few or no trees</a:t>
            </a:r>
          </a:p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</a:p>
          <a:p>
            <a:pPr>
              <a:lnSpc>
                <a:spcPct val="90000"/>
              </a:lnSpc>
              <a:defRPr b="1">
                <a:solidFill>
                  <a:srgbClr val="FFFF00"/>
                </a:solidFill>
              </a:defRPr>
            </a:pPr>
            <a:r>
              <a:t>Raptors perch on poles while migrating</a:t>
            </a:r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9552" t="0" r="19403" b="0"/>
          <a:stretch>
            <a:fillRect/>
          </a:stretch>
        </p:blipFill>
        <p:spPr>
          <a:xfrm>
            <a:off x="3203848" y="188638"/>
            <a:ext cx="2016225" cy="220190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6"/>
          <p:cNvSpPr/>
          <p:nvPr/>
        </p:nvSpPr>
        <p:spPr>
          <a:xfrm>
            <a:off x="4211959" y="5230940"/>
            <a:ext cx="4572001" cy="6502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Many distribution poles are poorly insulated in Asian and African countries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1" grpId="1"/>
      <p:bldP build="whole" bldLvl="1" animBg="1" rev="0" advAuto="0" spid="162" grpId="2"/>
      <p:bldP build="whole" bldLvl="1" animBg="1" rev="0" advAuto="0" spid="163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Adjacency">
  <a:themeElements>
    <a:clrScheme name="Adjacenc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0000FF"/>
      </a:hlink>
      <a:folHlink>
        <a:srgbClr val="FF00FF"/>
      </a:folHlink>
    </a:clrScheme>
    <a:fontScheme name="Adjacenc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djacenc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djacency">
  <a:themeElements>
    <a:clrScheme name="Adjacenc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0000FF"/>
      </a:hlink>
      <a:folHlink>
        <a:srgbClr val="FF00FF"/>
      </a:folHlink>
    </a:clrScheme>
    <a:fontScheme name="Adjacenc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djacenc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